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85" r:id="rId3"/>
    <p:sldId id="301" r:id="rId4"/>
    <p:sldId id="303" r:id="rId5"/>
    <p:sldId id="304" r:id="rId6"/>
    <p:sldId id="307" r:id="rId7"/>
    <p:sldId id="306" r:id="rId8"/>
    <p:sldId id="308" r:id="rId9"/>
    <p:sldId id="305" r:id="rId10"/>
    <p:sldId id="309" r:id="rId11"/>
    <p:sldId id="262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9781" autoAdjust="0"/>
  </p:normalViewPr>
  <p:slideViewPr>
    <p:cSldViewPr snapToGrid="0">
      <p:cViewPr varScale="1">
        <p:scale>
          <a:sx n="106" d="100"/>
          <a:sy n="106" d="100"/>
        </p:scale>
        <p:origin x="69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1/3/2019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Modern: Digital, electronic, </a:t>
            </a:r>
            <a:r>
              <a:rPr lang="en-US" dirty="0" err="1"/>
              <a:t>turing</a:t>
            </a:r>
            <a:r>
              <a:rPr lang="en-US" dirty="0"/>
              <a:t> complete</a:t>
            </a:r>
            <a:br>
              <a:rPr lang="en-US" dirty="0"/>
            </a:br>
            <a:r>
              <a:rPr lang="en-US" dirty="0"/>
              <a:t>Video Game: Display, Interaction, Amusement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2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-Physical games: Bertie the Brain / Draughts / Chess / Mouse-in-a-Maze</a:t>
            </a:r>
          </a:p>
          <a:p>
            <a:r>
              <a:rPr lang="en-US" dirty="0"/>
              <a:t>-Fictional games, minicomputer: </a:t>
            </a:r>
            <a:r>
              <a:rPr lang="en-US" dirty="0" err="1"/>
              <a:t>Spacewar</a:t>
            </a:r>
            <a:r>
              <a:rPr lang="en-US" dirty="0"/>
              <a:t>!, Space Travel, Ping-Pong prototype</a:t>
            </a:r>
          </a:p>
          <a:p>
            <a:r>
              <a:rPr lang="en-US" dirty="0"/>
              <a:t>-Arcade games: Pong, Western Gun, Breakout</a:t>
            </a:r>
            <a:br>
              <a:rPr lang="en-US" dirty="0"/>
            </a:br>
            <a:r>
              <a:rPr lang="en-US" dirty="0"/>
              <a:t>-Adventure games: Colossal cave adventure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9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6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5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0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3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9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7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879105" y="4801845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subtitled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861352"/>
            <a:ext cx="10719547" cy="78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7" y="1678476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44805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rgbClr val="FFC000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559398"/>
            <a:ext cx="11254683" cy="713591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15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  <a:lvl2pPr>
              <a:defRPr b="0" i="0">
                <a:latin typeface="Garamond" panose="02020404030301010803" pitchFamily="18" charset="0"/>
              </a:defRPr>
            </a:lvl2pPr>
            <a:lvl3pPr>
              <a:defRPr b="0" i="0">
                <a:latin typeface="Garamond" panose="02020404030301010803" pitchFamily="18" charset="0"/>
              </a:defRPr>
            </a:lvl3pPr>
            <a:lvl4pPr>
              <a:defRPr b="0" i="0">
                <a:latin typeface="Garamond" panose="02020404030301010803" pitchFamily="18" charset="0"/>
              </a:defRPr>
            </a:lvl4pPr>
            <a:lvl5pPr>
              <a:defRPr b="0" i="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400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6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seumofplay.org/about/icheg/video-game-history/timeline" TargetMode="External"/><Relationship Id="rId2" Type="http://schemas.openxmlformats.org/officeDocument/2006/relationships/hyperlink" Target="https://www.youtube.com/watch?v=ct8a3D7FvB0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i.edu/spotlight/the-father-of-the-video-game-the-ralph-baer-prototypes-and-electronic-games/video-game-histo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A Brief 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 Games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BE537-820B-4FA8-B105-A8919F99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52" y="2466169"/>
            <a:ext cx="3407889" cy="23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4E6E3-3FBE-44E3-BDE4-B2FA7C080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764" y="1307981"/>
            <a:ext cx="10074239" cy="2207270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u="sng" dirty="0"/>
              <a:t>As the cost of assets skyrocketed, set piece designs took hold.</a:t>
            </a:r>
          </a:p>
          <a:p>
            <a:pPr lvl="1"/>
            <a:r>
              <a:rPr lang="en-US" dirty="0"/>
              <a:t> </a:t>
            </a:r>
            <a:r>
              <a:rPr lang="en-US" sz="3200" dirty="0"/>
              <a:t>Focused on scenes to build a narrative</a:t>
            </a:r>
          </a:p>
          <a:p>
            <a:pPr lvl="1"/>
            <a:r>
              <a:rPr lang="en-US" dirty="0"/>
              <a:t> </a:t>
            </a:r>
            <a:r>
              <a:rPr lang="en-US" sz="3200" dirty="0"/>
              <a:t>Use new assets sparingly – fewer, and longer, challenges</a:t>
            </a:r>
          </a:p>
          <a:p>
            <a:pPr lvl="1"/>
            <a:r>
              <a:rPr lang="en-US" dirty="0"/>
              <a:t> </a:t>
            </a:r>
            <a:r>
              <a:rPr lang="en-US" sz="3200" dirty="0"/>
              <a:t>Challenges (set pieces) are </a:t>
            </a:r>
            <a:r>
              <a:rPr lang="en-US" sz="3200" b="1" i="1" dirty="0">
                <a:solidFill>
                  <a:srgbClr val="00B050"/>
                </a:solidFill>
              </a:rPr>
              <a:t>self-contained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8C115-2634-464B-8C95-21AAB324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425879"/>
            <a:ext cx="11254683" cy="691606"/>
          </a:xfrm>
        </p:spPr>
        <p:txBody>
          <a:bodyPr/>
          <a:lstStyle/>
          <a:p>
            <a:r>
              <a:rPr lang="en-US" dirty="0"/>
              <a:t>Lights, Camera, Action!</a:t>
            </a:r>
          </a:p>
        </p:txBody>
      </p:sp>
      <p:pic>
        <p:nvPicPr>
          <p:cNvPr id="7" name="Picture 6" descr="A picture containing toy, LEGO, wall&#10;&#10;Description automatically generated">
            <a:extLst>
              <a:ext uri="{FF2B5EF4-FFF2-40B4-BE49-F238E27FC236}">
                <a16:creationId xmlns:a16="http://schemas.microsoft.com/office/drawing/2014/main" id="{534E7454-B51C-4085-9362-0FBB1EB5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0" y="3603009"/>
            <a:ext cx="3211775" cy="24088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D59C3A2-88B6-4B42-BF96-1CC0A53A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r="13493"/>
          <a:stretch/>
        </p:blipFill>
        <p:spPr>
          <a:xfrm>
            <a:off x="4491228" y="3603008"/>
            <a:ext cx="3209544" cy="24088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A picture containing floor, indoor, wall, ground&#10;&#10;Description automatically generated">
            <a:extLst>
              <a:ext uri="{FF2B5EF4-FFF2-40B4-BE49-F238E27FC236}">
                <a16:creationId xmlns:a16="http://schemas.microsoft.com/office/drawing/2014/main" id="{407A86EC-55A3-48D5-8A85-87053A97B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>
          <a:xfrm>
            <a:off x="8331916" y="3603009"/>
            <a:ext cx="3209544" cy="240883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B341A7-4315-4068-B1E4-AABB231AABC9}"/>
              </a:ext>
            </a:extLst>
          </p:cNvPr>
          <p:cNvSpPr/>
          <p:nvPr/>
        </p:nvSpPr>
        <p:spPr>
          <a:xfrm>
            <a:off x="648309" y="5985794"/>
            <a:ext cx="321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Wolfenstein 3D (1992)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1EA4E-7E1B-40FA-8F2E-4E0B24A84A15}"/>
              </a:ext>
            </a:extLst>
          </p:cNvPr>
          <p:cNvSpPr/>
          <p:nvPr/>
        </p:nvSpPr>
        <p:spPr>
          <a:xfrm>
            <a:off x="4488997" y="5985792"/>
            <a:ext cx="321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Doom (1993)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4CBFA0-0F71-4A4A-A11C-C3AD396ED621}"/>
              </a:ext>
            </a:extLst>
          </p:cNvPr>
          <p:cNvSpPr/>
          <p:nvPr/>
        </p:nvSpPr>
        <p:spPr>
          <a:xfrm>
            <a:off x="8330800" y="5985792"/>
            <a:ext cx="321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Half-Life (1998)</a:t>
            </a:r>
          </a:p>
        </p:txBody>
      </p:sp>
    </p:spTree>
    <p:extLst>
      <p:ext uri="{BB962C8B-B14F-4D97-AF65-F5344CB8AC3E}">
        <p14:creationId xmlns:p14="http://schemas.microsoft.com/office/powerpoint/2010/main" val="3274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C7E4882-F28E-49EA-8D39-1BBD48C2EE17}"/>
              </a:ext>
            </a:extLst>
          </p:cNvPr>
          <p:cNvSpPr txBox="1">
            <a:spLocks/>
          </p:cNvSpPr>
          <p:nvPr/>
        </p:nvSpPr>
        <p:spPr>
          <a:xfrm>
            <a:off x="917079" y="2377440"/>
            <a:ext cx="10357838" cy="303978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Holleman, P.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The History and Evolution </a:t>
            </a:r>
            <a:r>
              <a:rPr lang="en-US" i="1">
                <a:solidFill>
                  <a:schemeClr val="bg1"/>
                </a:solidFill>
                <a:latin typeface="Garamond" panose="02020404030301010803" pitchFamily="18" charset="0"/>
              </a:rPr>
              <a:t>of Videogames </a:t>
            </a:r>
            <a:r>
              <a:rPr lang="en-US" i="1" dirty="0">
                <a:latin typeface="Garamond" panose="02020404030301010803" pitchFamily="18" charset="0"/>
              </a:rPr>
              <a:t>Design</a:t>
            </a:r>
            <a:r>
              <a:rPr lang="en-US" dirty="0">
                <a:latin typeface="Garamond" panose="02020404030301010803" pitchFamily="18" charset="0"/>
              </a:rPr>
              <a:t>. </a:t>
            </a:r>
            <a:r>
              <a:rPr lang="en-US" dirty="0">
                <a:solidFill>
                  <a:srgbClr val="00B0F0"/>
                </a:solidFill>
                <a:latin typeface="Garamond" panose="020204040303010108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https://www.youtube.com/watch?v=ct8a3D7FvB0</a:t>
            </a:r>
            <a:endParaRPr lang="en-US" dirty="0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The Strong National Museum of Play.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Video Game History Timeline</a:t>
            </a:r>
            <a:r>
              <a:rPr lang="en-US" dirty="0">
                <a:latin typeface="Garamond" panose="02020404030301010803" pitchFamily="18" charset="0"/>
              </a:rPr>
              <a:t>. </a:t>
            </a:r>
            <a:r>
              <a:rPr lang="en-US" dirty="0">
                <a:solidFill>
                  <a:srgbClr val="00B0F0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http://www.museumofplay.org/about/icheg/video-game-history/timeline</a:t>
            </a:r>
            <a:endParaRPr lang="en-US" dirty="0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Smithsonian Institution.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Video Game History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. </a:t>
            </a:r>
            <a:r>
              <a:rPr lang="en-US" dirty="0">
                <a:solidFill>
                  <a:srgbClr val="00B0F0"/>
                </a:solidFill>
                <a:latin typeface="Garamond" panose="020204040303010108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https://www.si.edu/spotlight/the-father-of-the-video-game-the-ralph-baer-prototypes-and-electronic-games/video-game-history</a:t>
            </a:r>
            <a:endParaRPr lang="en-US" dirty="0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C20A5DC-97F0-4938-B625-1B3973381C30}"/>
              </a:ext>
            </a:extLst>
          </p:cNvPr>
          <p:cNvSpPr txBox="1">
            <a:spLocks/>
          </p:cNvSpPr>
          <p:nvPr/>
        </p:nvSpPr>
        <p:spPr>
          <a:xfrm>
            <a:off x="468656" y="1226910"/>
            <a:ext cx="11254683" cy="7135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none" spc="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390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6967D-DD8A-4B1C-84C9-BEBE8FDA3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155" y="1674905"/>
            <a:ext cx="7767686" cy="384358"/>
          </a:xfrm>
        </p:spPr>
        <p:txBody>
          <a:bodyPr>
            <a:normAutofit fontScale="55000" lnSpcReduction="20000"/>
          </a:bodyPr>
          <a:lstStyle/>
          <a:p>
            <a:pPr marL="0" indent="0">
              <a:buClr>
                <a:srgbClr val="FFC000"/>
              </a:buClr>
              <a:buNone/>
              <a:defRPr/>
            </a:pPr>
            <a:r>
              <a:rPr lang="en-US" dirty="0"/>
              <a:t>Computer games have been around almost as long as computers themselves.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1CF8C-A031-4906-9D31-5D4DC48E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393387"/>
            <a:ext cx="11254683" cy="1310974"/>
          </a:xfrm>
        </p:spPr>
        <p:txBody>
          <a:bodyPr>
            <a:normAutofit/>
          </a:bodyPr>
          <a:lstStyle/>
          <a:p>
            <a:r>
              <a:rPr lang="en-US" dirty="0"/>
              <a:t>Computer and Games</a:t>
            </a:r>
            <a:br>
              <a:rPr lang="en-US" dirty="0"/>
            </a:br>
            <a:r>
              <a:rPr lang="en-US" sz="3200" dirty="0"/>
              <a:t>Like Peas and Carrots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204356-2E8C-47A7-963F-937F867876F8}"/>
              </a:ext>
            </a:extLst>
          </p:cNvPr>
          <p:cNvSpPr/>
          <p:nvPr/>
        </p:nvSpPr>
        <p:spPr>
          <a:xfrm>
            <a:off x="609599" y="3481371"/>
            <a:ext cx="10972800" cy="265725"/>
          </a:xfrm>
          <a:prstGeom prst="roundRect">
            <a:avLst>
              <a:gd name="adj" fmla="val 50000"/>
            </a:avLst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3CCC18-D9C7-432E-9B74-EF775435DFAF}"/>
              </a:ext>
            </a:extLst>
          </p:cNvPr>
          <p:cNvSpPr/>
          <p:nvPr/>
        </p:nvSpPr>
        <p:spPr>
          <a:xfrm>
            <a:off x="613582" y="2575241"/>
            <a:ext cx="93204" cy="1009491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17305F-B400-4970-8D68-3F50B6D3E50B}"/>
              </a:ext>
            </a:extLst>
          </p:cNvPr>
          <p:cNvSpPr/>
          <p:nvPr/>
        </p:nvSpPr>
        <p:spPr>
          <a:xfrm>
            <a:off x="468658" y="2296785"/>
            <a:ext cx="2751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“Modern” Computer (ENIAC)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D3CB49-1725-4A33-B205-AC42DDC9B302}"/>
              </a:ext>
            </a:extLst>
          </p:cNvPr>
          <p:cNvSpPr/>
          <p:nvPr/>
        </p:nvSpPr>
        <p:spPr>
          <a:xfrm>
            <a:off x="2401871" y="3581386"/>
            <a:ext cx="95055" cy="604455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8B13A-E24A-49CA-A2F3-54B693166B56}"/>
              </a:ext>
            </a:extLst>
          </p:cNvPr>
          <p:cNvSpPr/>
          <p:nvPr/>
        </p:nvSpPr>
        <p:spPr>
          <a:xfrm>
            <a:off x="1339939" y="4586148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“Bertie the Brain”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8BF0F3-C649-4F4D-89CA-84C29E62D208}"/>
              </a:ext>
            </a:extLst>
          </p:cNvPr>
          <p:cNvSpPr/>
          <p:nvPr/>
        </p:nvSpPr>
        <p:spPr>
          <a:xfrm>
            <a:off x="2191073" y="4168011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“Draughts”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78EAA0-0540-4085-9BEE-672D414DAC13}"/>
              </a:ext>
            </a:extLst>
          </p:cNvPr>
          <p:cNvSpPr/>
          <p:nvPr/>
        </p:nvSpPr>
        <p:spPr>
          <a:xfrm>
            <a:off x="913673" y="2719727"/>
            <a:ext cx="3118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Stored-Program (Manchester Baby)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51EB1-16BC-4C45-82F4-94D8ED370791}"/>
              </a:ext>
            </a:extLst>
          </p:cNvPr>
          <p:cNvSpPr/>
          <p:nvPr/>
        </p:nvSpPr>
        <p:spPr>
          <a:xfrm>
            <a:off x="3164024" y="2311550"/>
            <a:ext cx="287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Transistor Computer (CADET)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495164-9328-4EA4-A1E8-2254AB3B43B6}"/>
              </a:ext>
            </a:extLst>
          </p:cNvPr>
          <p:cNvSpPr/>
          <p:nvPr/>
        </p:nvSpPr>
        <p:spPr>
          <a:xfrm>
            <a:off x="8487075" y="2717225"/>
            <a:ext cx="2689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Microprocessor (Intel 4004)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738CE-7179-415C-8691-8E75430EAB21}"/>
              </a:ext>
            </a:extLst>
          </p:cNvPr>
          <p:cNvSpPr/>
          <p:nvPr/>
        </p:nvSpPr>
        <p:spPr>
          <a:xfrm>
            <a:off x="4356547" y="2702351"/>
            <a:ext cx="2245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Minicomputer (PDP-1)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1BD3E-6D0B-4E89-AD49-46075FAF70CD}"/>
              </a:ext>
            </a:extLst>
          </p:cNvPr>
          <p:cNvSpPr/>
          <p:nvPr/>
        </p:nvSpPr>
        <p:spPr>
          <a:xfrm>
            <a:off x="3810306" y="4586148"/>
            <a:ext cx="3889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Text Editor (“Expensive Typewriter”, PDP-1)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1C8937-AE9B-43B7-AFBF-D5DA9FAF86A4}"/>
              </a:ext>
            </a:extLst>
          </p:cNvPr>
          <p:cNvSpPr/>
          <p:nvPr/>
        </p:nvSpPr>
        <p:spPr>
          <a:xfrm>
            <a:off x="3815089" y="4168012"/>
            <a:ext cx="2447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PDP-1 game (Spacewar!)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49D68B-3579-44CC-A67D-47C9EFD110CE}"/>
              </a:ext>
            </a:extLst>
          </p:cNvPr>
          <p:cNvSpPr/>
          <p:nvPr/>
        </p:nvSpPr>
        <p:spPr>
          <a:xfrm>
            <a:off x="8299549" y="4168010"/>
            <a:ext cx="2930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Home “Video” Game (Odyssey)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1616168-FB4E-4F2C-97CF-4522AD299470}"/>
              </a:ext>
            </a:extLst>
          </p:cNvPr>
          <p:cNvSpPr/>
          <p:nvPr/>
        </p:nvSpPr>
        <p:spPr>
          <a:xfrm>
            <a:off x="2031741" y="3595119"/>
            <a:ext cx="93204" cy="1009491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16C409-A744-4437-A09F-D2B4E1A0B0DF}"/>
              </a:ext>
            </a:extLst>
          </p:cNvPr>
          <p:cNvSpPr/>
          <p:nvPr/>
        </p:nvSpPr>
        <p:spPr>
          <a:xfrm rot="16200000">
            <a:off x="526021" y="270628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1946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E833F5-AB3A-4FE6-B1DB-23C55B433325}"/>
              </a:ext>
            </a:extLst>
          </p:cNvPr>
          <p:cNvSpPr/>
          <p:nvPr/>
        </p:nvSpPr>
        <p:spPr>
          <a:xfrm rot="16200000">
            <a:off x="890092" y="3091861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1948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0DBD3-C269-4985-86F1-2184D2799BAD}"/>
              </a:ext>
            </a:extLst>
          </p:cNvPr>
          <p:cNvSpPr/>
          <p:nvPr/>
        </p:nvSpPr>
        <p:spPr>
          <a:xfrm rot="16200000">
            <a:off x="1634048" y="4204747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1950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6AFA12-4CD4-4E28-AB92-91B16B7E2BEE}"/>
              </a:ext>
            </a:extLst>
          </p:cNvPr>
          <p:cNvSpPr/>
          <p:nvPr/>
        </p:nvSpPr>
        <p:spPr>
          <a:xfrm rot="16200000">
            <a:off x="2312181" y="3809289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1951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393EA-C4AB-4099-80D9-CE6825E2CED6}"/>
              </a:ext>
            </a:extLst>
          </p:cNvPr>
          <p:cNvSpPr/>
          <p:nvPr/>
        </p:nvSpPr>
        <p:spPr>
          <a:xfrm rot="16200000">
            <a:off x="3784865" y="2703542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1955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558E426-567A-4F08-A5A6-902135AFCF68}"/>
              </a:ext>
            </a:extLst>
          </p:cNvPr>
          <p:cNvSpPr/>
          <p:nvPr/>
        </p:nvSpPr>
        <p:spPr>
          <a:xfrm>
            <a:off x="3865788" y="2575240"/>
            <a:ext cx="93204" cy="1009491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E6040B-6F70-4C9C-AF5D-A9437F533753}"/>
              </a:ext>
            </a:extLst>
          </p:cNvPr>
          <p:cNvSpPr/>
          <p:nvPr/>
        </p:nvSpPr>
        <p:spPr>
          <a:xfrm rot="16200000">
            <a:off x="5659093" y="381334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1961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45DD33A-F26F-41CD-A2E4-B19D312B7387}"/>
              </a:ext>
            </a:extLst>
          </p:cNvPr>
          <p:cNvSpPr/>
          <p:nvPr/>
        </p:nvSpPr>
        <p:spPr>
          <a:xfrm>
            <a:off x="6419424" y="3592380"/>
            <a:ext cx="89741" cy="1036212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F50325-1690-43CD-BE01-C1448D94A2A0}"/>
              </a:ext>
            </a:extLst>
          </p:cNvPr>
          <p:cNvSpPr/>
          <p:nvPr/>
        </p:nvSpPr>
        <p:spPr>
          <a:xfrm rot="16200000">
            <a:off x="6019300" y="4229043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1962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EAB3118-971A-4C50-8CD4-AD95DFA7BE14}"/>
              </a:ext>
            </a:extLst>
          </p:cNvPr>
          <p:cNvSpPr/>
          <p:nvPr/>
        </p:nvSpPr>
        <p:spPr>
          <a:xfrm>
            <a:off x="9706071" y="2976695"/>
            <a:ext cx="95055" cy="604454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D861C7-0288-4545-816D-7D741F9D8BEF}"/>
              </a:ext>
            </a:extLst>
          </p:cNvPr>
          <p:cNvSpPr/>
          <p:nvPr/>
        </p:nvSpPr>
        <p:spPr>
          <a:xfrm>
            <a:off x="10074285" y="3613885"/>
            <a:ext cx="95055" cy="604454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7601FD7-1FA5-4D21-A876-D924B5D212EC}"/>
              </a:ext>
            </a:extLst>
          </p:cNvPr>
          <p:cNvSpPr/>
          <p:nvPr/>
        </p:nvSpPr>
        <p:spPr>
          <a:xfrm>
            <a:off x="11491270" y="3584122"/>
            <a:ext cx="93204" cy="1009491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7D4449-FDB6-422A-95CF-E1C915A66B4E}"/>
              </a:ext>
            </a:extLst>
          </p:cNvPr>
          <p:cNvSpPr/>
          <p:nvPr/>
        </p:nvSpPr>
        <p:spPr>
          <a:xfrm rot="16200000">
            <a:off x="5275941" y="3067432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1960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773BE92-93A5-4726-955E-F4EB1F18C6D2}"/>
              </a:ext>
            </a:extLst>
          </p:cNvPr>
          <p:cNvSpPr/>
          <p:nvPr/>
        </p:nvSpPr>
        <p:spPr>
          <a:xfrm>
            <a:off x="11491270" y="2585628"/>
            <a:ext cx="93204" cy="1009491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62653D9-01AF-4144-B33D-215B2FBF5B5B}"/>
              </a:ext>
            </a:extLst>
          </p:cNvPr>
          <p:cNvSpPr/>
          <p:nvPr/>
        </p:nvSpPr>
        <p:spPr>
          <a:xfrm rot="16200000">
            <a:off x="9684020" y="3830351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1972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AF66C-0418-40D7-9731-9DEE3E21EC1E}"/>
              </a:ext>
            </a:extLst>
          </p:cNvPr>
          <p:cNvSpPr/>
          <p:nvPr/>
        </p:nvSpPr>
        <p:spPr>
          <a:xfrm rot="16200000">
            <a:off x="9304604" y="309929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1971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D6D3C7-C59F-46B5-9016-CDF8DD574D74}"/>
              </a:ext>
            </a:extLst>
          </p:cNvPr>
          <p:cNvSpPr/>
          <p:nvPr/>
        </p:nvSpPr>
        <p:spPr>
          <a:xfrm>
            <a:off x="8108249" y="2305538"/>
            <a:ext cx="362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home micro-computer w. CRT (</a:t>
            </a:r>
            <a:r>
              <a:rPr lang="en-US" sz="1400" dirty="0" err="1">
                <a:solidFill>
                  <a:schemeClr val="bg1"/>
                </a:solidFill>
              </a:rPr>
              <a:t>Micral</a:t>
            </a:r>
            <a:r>
              <a:rPr lang="en-US" sz="1400" dirty="0">
                <a:solidFill>
                  <a:schemeClr val="bg1"/>
                </a:solidFill>
              </a:rPr>
              <a:t> C)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732BC00-5BDB-47CA-BA7D-B7BF86F48F0E}"/>
              </a:ext>
            </a:extLst>
          </p:cNvPr>
          <p:cNvSpPr/>
          <p:nvPr/>
        </p:nvSpPr>
        <p:spPr>
          <a:xfrm>
            <a:off x="1292412" y="2984236"/>
            <a:ext cx="95055" cy="604454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DE9AE29-66D8-4F02-BD48-A7393D6ECDF6}"/>
              </a:ext>
            </a:extLst>
          </p:cNvPr>
          <p:cNvSpPr/>
          <p:nvPr/>
        </p:nvSpPr>
        <p:spPr>
          <a:xfrm>
            <a:off x="5692546" y="2989165"/>
            <a:ext cx="95055" cy="604454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425FA36-6088-4376-9666-7ABD1F893CDD}"/>
              </a:ext>
            </a:extLst>
          </p:cNvPr>
          <p:cNvSpPr/>
          <p:nvPr/>
        </p:nvSpPr>
        <p:spPr>
          <a:xfrm>
            <a:off x="6058418" y="3590627"/>
            <a:ext cx="91339" cy="604455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7620BA-7669-42A7-90F2-DE91C96BCDF4}"/>
              </a:ext>
            </a:extLst>
          </p:cNvPr>
          <p:cNvSpPr/>
          <p:nvPr/>
        </p:nvSpPr>
        <p:spPr>
          <a:xfrm>
            <a:off x="7902680" y="4587618"/>
            <a:ext cx="3828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Programmable Home Console (Channel F)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1B71B1E-F897-4377-BF06-4AC8685F32BF}"/>
              </a:ext>
            </a:extLst>
          </p:cNvPr>
          <p:cNvSpPr/>
          <p:nvPr/>
        </p:nvSpPr>
        <p:spPr>
          <a:xfrm rot="16200000">
            <a:off x="11081257" y="2709682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1976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69F52EE-42C2-4032-B355-EE88E4078427}"/>
              </a:ext>
            </a:extLst>
          </p:cNvPr>
          <p:cNvSpPr/>
          <p:nvPr/>
        </p:nvSpPr>
        <p:spPr>
          <a:xfrm rot="16200000">
            <a:off x="11092878" y="4204747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1976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B2C8038-8AFB-49FC-AE42-129773E675BD}"/>
              </a:ext>
            </a:extLst>
          </p:cNvPr>
          <p:cNvSpPr/>
          <p:nvPr/>
        </p:nvSpPr>
        <p:spPr>
          <a:xfrm rot="5400000">
            <a:off x="10372896" y="4539236"/>
            <a:ext cx="541678" cy="1788274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4B01541-4F9F-4555-9207-FE288059169B}"/>
              </a:ext>
            </a:extLst>
          </p:cNvPr>
          <p:cNvSpPr/>
          <p:nvPr/>
        </p:nvSpPr>
        <p:spPr>
          <a:xfrm rot="5400000">
            <a:off x="2910309" y="2906353"/>
            <a:ext cx="554446" cy="506680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86DD247B-8C26-476B-9CFB-322166DE27BC}"/>
              </a:ext>
            </a:extLst>
          </p:cNvPr>
          <p:cNvSpPr/>
          <p:nvPr/>
        </p:nvSpPr>
        <p:spPr>
          <a:xfrm rot="5400000">
            <a:off x="7440553" y="3434995"/>
            <a:ext cx="554445" cy="400952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5F6268-D6C7-4767-A74E-3124AFB33A10}"/>
              </a:ext>
            </a:extLst>
          </p:cNvPr>
          <p:cNvSpPr/>
          <p:nvPr/>
        </p:nvSpPr>
        <p:spPr>
          <a:xfrm>
            <a:off x="2306452" y="5746508"/>
            <a:ext cx="17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Mainframes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87B2E-3EBB-4F4B-A941-782F155F0A41}"/>
              </a:ext>
            </a:extLst>
          </p:cNvPr>
          <p:cNvSpPr/>
          <p:nvPr/>
        </p:nvSpPr>
        <p:spPr>
          <a:xfrm>
            <a:off x="6524761" y="5746508"/>
            <a:ext cx="2386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Minicomputers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858AF7-273C-46C2-9165-257CAFBC0C7B}"/>
              </a:ext>
            </a:extLst>
          </p:cNvPr>
          <p:cNvSpPr/>
          <p:nvPr/>
        </p:nvSpPr>
        <p:spPr>
          <a:xfrm>
            <a:off x="9450721" y="5740899"/>
            <a:ext cx="2386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Microcomputers</a:t>
            </a:r>
          </a:p>
        </p:txBody>
      </p:sp>
    </p:spTree>
    <p:extLst>
      <p:ext uri="{BB962C8B-B14F-4D97-AF65-F5344CB8AC3E}">
        <p14:creationId xmlns:p14="http://schemas.microsoft.com/office/powerpoint/2010/main" val="235359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  <p:bldP spid="19" grpId="0" animBg="1"/>
      <p:bldP spid="20" grpId="0"/>
      <p:bldP spid="21" grpId="0" animBg="1"/>
      <p:bldP spid="22" grpId="0"/>
      <p:bldP spid="23" grpId="0"/>
      <p:bldP spid="30" grpId="0"/>
      <p:bldP spid="31" grpId="0"/>
      <p:bldP spid="34" grpId="0"/>
      <p:bldP spid="35" grpId="0"/>
      <p:bldP spid="37" grpId="0"/>
      <p:bldP spid="38" grpId="0"/>
      <p:bldP spid="50" grpId="0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  <p:bldP spid="63" grpId="0"/>
      <p:bldP spid="64" grpId="0" animBg="1"/>
      <p:bldP spid="65" grpId="0"/>
      <p:bldP spid="66" grpId="0" animBg="1"/>
      <p:bldP spid="69" grpId="0" animBg="1"/>
      <p:bldP spid="70" grpId="0" animBg="1"/>
      <p:bldP spid="71" grpId="0"/>
      <p:bldP spid="72" grpId="0" animBg="1"/>
      <p:bldP spid="74" grpId="0"/>
      <p:bldP spid="75" grpId="0"/>
      <p:bldP spid="76" grpId="0"/>
      <p:bldP spid="77" grpId="0" animBg="1"/>
      <p:bldP spid="78" grpId="0" animBg="1"/>
      <p:bldP spid="79" grpId="0" animBg="1"/>
      <p:bldP spid="80" grpId="0"/>
      <p:bldP spid="82" grpId="0"/>
      <p:bldP spid="83" grpId="0"/>
      <p:bldP spid="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286F7-9FCE-4F6F-9D90-F37358FC5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141" y="1368442"/>
            <a:ext cx="9353713" cy="4425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/>
              <a:t>Computer games evolved through development stages.</a:t>
            </a:r>
          </a:p>
          <a:p>
            <a:pPr marL="128016" lvl="1" indent="0">
              <a:buNone/>
            </a:pPr>
            <a:endParaRPr lang="en-US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Emulation of physical world – (board games / sports)</a:t>
            </a:r>
            <a:endParaRPr lang="en-US" sz="1400" u="sng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Fictional environments (1960s)</a:t>
            </a:r>
            <a:endParaRPr lang="en-US" sz="1400" u="sng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Arcade &amp; Adventure (1970s)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Composite (1980s)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Set pieces (1990s)</a:t>
            </a:r>
            <a:r>
              <a:rPr lang="en-US" sz="3600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2F0DD9-352D-4E24-ACCC-C4E81EB3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Games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7CF25120-AA1A-4577-AEE5-EBE6B955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595208"/>
            <a:ext cx="3908030" cy="21982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224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99ACC2-D7C4-4025-8B19-AC4BD123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06" y="1682341"/>
            <a:ext cx="11092383" cy="46201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Early arcade games focused on repeating objectives:</a:t>
            </a:r>
            <a:endParaRPr lang="en-US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00B050"/>
                </a:solidFill>
              </a:rPr>
              <a:t> Spacewar!</a:t>
            </a:r>
            <a:r>
              <a:rPr lang="en-US" dirty="0"/>
              <a:t> – Blow up the rocket; don’t die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00B050"/>
                </a:solidFill>
              </a:rPr>
              <a:t> Galaxy Game</a:t>
            </a:r>
            <a:r>
              <a:rPr lang="en-US" dirty="0"/>
              <a:t> – Also blow up the rocket &amp; don’t die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00B050"/>
                </a:solidFill>
              </a:rPr>
              <a:t> Pong</a:t>
            </a:r>
            <a:r>
              <a:rPr lang="en-US" dirty="0"/>
              <a:t> – Outscore the other player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00B050"/>
                </a:solidFill>
              </a:rPr>
              <a:t> Western Gun </a:t>
            </a:r>
            <a:r>
              <a:rPr lang="en-US" dirty="0"/>
              <a:t>– kill the other player</a:t>
            </a:r>
          </a:p>
          <a:p>
            <a:endParaRPr lang="en-US" dirty="0"/>
          </a:p>
          <a:p>
            <a:r>
              <a:rPr lang="en-US" dirty="0"/>
              <a:t>Later games (e.g. </a:t>
            </a:r>
            <a:r>
              <a:rPr lang="en-US" b="1" dirty="0">
                <a:solidFill>
                  <a:srgbClr val="00B050"/>
                </a:solidFill>
              </a:rPr>
              <a:t>Speed Race</a:t>
            </a:r>
            <a:r>
              <a:rPr lang="en-US" dirty="0"/>
              <a:t>) would add growing difficulty.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FE7C4-40B3-490A-BD95-07B5C2BD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Early Arcade Era</a:t>
            </a:r>
          </a:p>
        </p:txBody>
      </p:sp>
    </p:spTree>
    <p:extLst>
      <p:ext uri="{BB962C8B-B14F-4D97-AF65-F5344CB8AC3E}">
        <p14:creationId xmlns:p14="http://schemas.microsoft.com/office/powerpoint/2010/main" val="34707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74F97C-0A52-44FB-8E6D-B06D31DE2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69" y="3482926"/>
            <a:ext cx="3357262" cy="22829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D34D1E-58E6-4A7A-954D-E908A50C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361665"/>
            <a:ext cx="11254683" cy="696036"/>
          </a:xfrm>
        </p:spPr>
        <p:txBody>
          <a:bodyPr/>
          <a:lstStyle/>
          <a:p>
            <a:r>
              <a:rPr lang="en-US" dirty="0" err="1"/>
              <a:t>Nishikado’s</a:t>
            </a:r>
            <a:r>
              <a:rPr lang="en-US" dirty="0"/>
              <a:t> Lucky Mistake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8356836-7605-49B5-9EDE-957B202EB17B}"/>
              </a:ext>
            </a:extLst>
          </p:cNvPr>
          <p:cNvSpPr txBox="1">
            <a:spLocks/>
          </p:cNvSpPr>
          <p:nvPr/>
        </p:nvSpPr>
        <p:spPr>
          <a:xfrm>
            <a:off x="1722076" y="1351202"/>
            <a:ext cx="8243797" cy="2061142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u="sng" dirty="0"/>
              <a:t>Tomohiro </a:t>
            </a:r>
            <a:r>
              <a:rPr lang="en-US" u="sng" dirty="0" err="1"/>
              <a:t>Nishikado</a:t>
            </a:r>
            <a:r>
              <a:rPr lang="en-US" u="sng" dirty="0"/>
              <a:t> wrote “Space Invaders” (1976).</a:t>
            </a:r>
            <a:endParaRPr lang="en-US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Difficulty increases by level (closer enemies)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Game speeds up with fewer enemies – originally </a:t>
            </a:r>
            <a:r>
              <a:rPr lang="en-US" sz="3600" b="1" i="1" dirty="0">
                <a:solidFill>
                  <a:srgbClr val="00B050"/>
                </a:solidFill>
              </a:rPr>
              <a:t>a bug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600" dirty="0"/>
              <a:t> …and games were never the same again!</a:t>
            </a:r>
            <a:r>
              <a:rPr lang="en-US" sz="3600" b="1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E935-1E15-43AF-92EC-98C89420D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63" y="3482926"/>
            <a:ext cx="2865764" cy="2280449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9E3C16D-CEEA-4415-A860-85C593711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71" y="3482926"/>
            <a:ext cx="3036598" cy="228044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AC87F9E-B077-4064-BDDA-274A213D9644}"/>
              </a:ext>
            </a:extLst>
          </p:cNvPr>
          <p:cNvSpPr/>
          <p:nvPr/>
        </p:nvSpPr>
        <p:spPr>
          <a:xfrm>
            <a:off x="8325987" y="3776427"/>
            <a:ext cx="1269944" cy="789075"/>
          </a:xfrm>
          <a:prstGeom prst="wedgeRoundRectCallout">
            <a:avLst>
              <a:gd name="adj1" fmla="val 61824"/>
              <a:gd name="adj2" fmla="val 28764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ja-JP" altLang="en-US" dirty="0"/>
              <a:t>お前はもう死んでいる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661C7-AC42-45FC-9032-AB18922F392F}"/>
              </a:ext>
            </a:extLst>
          </p:cNvPr>
          <p:cNvSpPr/>
          <p:nvPr/>
        </p:nvSpPr>
        <p:spPr>
          <a:xfrm>
            <a:off x="2523963" y="5893683"/>
            <a:ext cx="7144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Some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refer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to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this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pattern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as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"</a:t>
            </a:r>
            <a:r>
              <a:rPr lang="en-US" altLang="ja-JP" sz="2800" dirty="0" err="1">
                <a:solidFill>
                  <a:schemeClr val="bg2"/>
                </a:solidFill>
                <a:latin typeface="Garamond" panose="02020404030301010803" pitchFamily="18" charset="0"/>
              </a:rPr>
              <a:t>Nishikado</a:t>
            </a:r>
            <a:r>
              <a:rPr lang="ja-JP" altLang="en-US" sz="2800" dirty="0">
                <a:solidFill>
                  <a:schemeClr val="bg2"/>
                </a:solidFill>
                <a:latin typeface="Garamond" panose="02020404030301010803" pitchFamily="18" charset="0"/>
              </a:rPr>
              <a:t> </a:t>
            </a:r>
            <a:r>
              <a:rPr lang="en-US" altLang="ja-JP" sz="2800" dirty="0">
                <a:solidFill>
                  <a:schemeClr val="bg2"/>
                </a:solidFill>
                <a:latin typeface="Garamond" panose="02020404030301010803" pitchFamily="18" charset="0"/>
              </a:rPr>
              <a:t>Motion".</a:t>
            </a:r>
            <a:endParaRPr lang="en-US" sz="20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0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0B7C35-528F-4371-A90F-07101EA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900" y="1272599"/>
            <a:ext cx="8930188" cy="2043807"/>
          </a:xfrm>
        </p:spPr>
        <p:txBody>
          <a:bodyPr>
            <a:normAutofit/>
          </a:bodyPr>
          <a:lstStyle/>
          <a:p>
            <a:r>
              <a:rPr lang="en-US" sz="2800" u="sng" dirty="0"/>
              <a:t>Narrative games arose with </a:t>
            </a:r>
            <a:r>
              <a:rPr lang="en-US" sz="2800" b="1" i="1" u="sng" dirty="0"/>
              <a:t>Colossal Cave Adventure</a:t>
            </a:r>
            <a:r>
              <a:rPr lang="en-US" sz="2800" u="sng" dirty="0"/>
              <a:t> (1976).</a:t>
            </a:r>
          </a:p>
          <a:p>
            <a:pPr lvl="1"/>
            <a:r>
              <a:rPr lang="en-US" sz="2800" dirty="0"/>
              <a:t> Narration of description in text </a:t>
            </a:r>
          </a:p>
          <a:p>
            <a:pPr lvl="1"/>
            <a:r>
              <a:rPr lang="en-US" sz="2800" dirty="0"/>
              <a:t>Text based commands</a:t>
            </a:r>
          </a:p>
          <a:p>
            <a:pPr lvl="1"/>
            <a:r>
              <a:rPr lang="en-US" sz="2800" dirty="0"/>
              <a:t> Room-based area design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1A61F-D0F6-45FF-B41E-1D8B37C4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459382"/>
            <a:ext cx="11254683" cy="691606"/>
          </a:xfrm>
        </p:spPr>
        <p:txBody>
          <a:bodyPr/>
          <a:lstStyle/>
          <a:p>
            <a:r>
              <a:rPr lang="en-US" dirty="0"/>
              <a:t>Adventure in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F5740-5063-4129-8D3F-A8FCA6C2F689}"/>
              </a:ext>
            </a:extLst>
          </p:cNvPr>
          <p:cNvSpPr txBox="1"/>
          <p:nvPr/>
        </p:nvSpPr>
        <p:spPr>
          <a:xfrm>
            <a:off x="1630906" y="3438017"/>
            <a:ext cx="893018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YOU ARE STANDING AT THE END OF A ROAD BEFORE A SMALL BRICK BUILDING.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AROUND YOU IS A FOREST.  A SMALL STREAM FLOWS OUT OF THE BUILDING AND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DOWN A GULLY.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i="1" dirty="0">
                <a:solidFill>
                  <a:srgbClr val="00B050"/>
                </a:solidFill>
                <a:latin typeface="Consolas" panose="020B0609020204030204" pitchFamily="49" charset="0"/>
              </a:rPr>
              <a:t>go south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YOU ARE IN A VALLEY IN THE FOREST BESIDE A STREAM TUMBLING ALONG A  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ROCKY BED.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0BEFC-A294-4F3F-9518-DAE9575928F6}"/>
              </a:ext>
            </a:extLst>
          </p:cNvPr>
          <p:cNvSpPr/>
          <p:nvPr/>
        </p:nvSpPr>
        <p:spPr>
          <a:xfrm>
            <a:off x="1059519" y="5933751"/>
            <a:ext cx="10072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The first multiplayer online text adventure, MUD, was released in 1978.</a:t>
            </a:r>
          </a:p>
        </p:txBody>
      </p:sp>
    </p:spTree>
    <p:extLst>
      <p:ext uri="{BB962C8B-B14F-4D97-AF65-F5344CB8AC3E}">
        <p14:creationId xmlns:p14="http://schemas.microsoft.com/office/powerpoint/2010/main" val="22197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3C6BD-5A01-422E-B9B7-91D2D7ECE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944" y="1914354"/>
            <a:ext cx="10328108" cy="4384089"/>
          </a:xfrm>
        </p:spPr>
        <p:txBody>
          <a:bodyPr>
            <a:normAutofit/>
          </a:bodyPr>
          <a:lstStyle/>
          <a:p>
            <a:r>
              <a:rPr lang="en-US" u="sng" dirty="0"/>
              <a:t>In 1980, Namco released </a:t>
            </a:r>
            <a:r>
              <a:rPr lang="en-US" b="1" u="sng" dirty="0">
                <a:solidFill>
                  <a:srgbClr val="FFFF00"/>
                </a:solidFill>
              </a:rPr>
              <a:t>Pac-Man</a:t>
            </a:r>
            <a:r>
              <a:rPr lang="en-US" u="sng" dirty="0"/>
              <a:t> by Toru Iwatani.</a:t>
            </a:r>
          </a:p>
          <a:p>
            <a:pPr lvl="1"/>
            <a:r>
              <a:rPr lang="en-US" dirty="0"/>
              <a:t> First original game mascot character</a:t>
            </a:r>
          </a:p>
          <a:p>
            <a:pPr lvl="1"/>
            <a:r>
              <a:rPr lang="en-US" dirty="0"/>
              <a:t> First power-ups</a:t>
            </a:r>
          </a:p>
          <a:p>
            <a:pPr lvl="1"/>
            <a:r>
              <a:rPr lang="en-US" dirty="0"/>
              <a:t> First cut-scene</a:t>
            </a:r>
          </a:p>
          <a:p>
            <a:pPr lvl="1"/>
            <a:r>
              <a:rPr lang="en-US" dirty="0"/>
              <a:t> Multiple unique characters</a:t>
            </a:r>
          </a:p>
          <a:p>
            <a:pPr lvl="1"/>
            <a:r>
              <a:rPr lang="en-US" dirty="0"/>
              <a:t> Switching between chasing &amp; fleeing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Pac-Man also heralded the beginning of a character-driven AI.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5ABB0-75AB-46B5-B84A-8C62FDBE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787546"/>
            <a:ext cx="11254683" cy="691606"/>
          </a:xfrm>
        </p:spPr>
        <p:txBody>
          <a:bodyPr/>
          <a:lstStyle/>
          <a:p>
            <a:r>
              <a:rPr lang="en-US" dirty="0" err="1"/>
              <a:t>Paku-Paku</a:t>
            </a:r>
            <a:r>
              <a:rPr lang="en-US" dirty="0"/>
              <a:t>, Dude!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BF3D26-8752-408B-B111-9E6414B7A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99" y="2769869"/>
            <a:ext cx="3428571" cy="208254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98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92A6D9A-2B19-47FD-A23B-746DCE2E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23" y="3896435"/>
            <a:ext cx="4160746" cy="260046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4A640-9BDB-45F7-B6DF-48D8D3A0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52" y="1498096"/>
            <a:ext cx="10032891" cy="2220920"/>
          </a:xfrm>
        </p:spPr>
        <p:txBody>
          <a:bodyPr>
            <a:normAutofit/>
          </a:bodyPr>
          <a:lstStyle/>
          <a:p>
            <a:r>
              <a:rPr lang="en-US" sz="3200" u="sng" dirty="0"/>
              <a:t>King’s Quest (1983) added interactive graphics to adventures.</a:t>
            </a:r>
          </a:p>
          <a:p>
            <a:pPr lvl="1"/>
            <a:r>
              <a:rPr lang="en-US" dirty="0"/>
              <a:t> Character, like “arcade games”</a:t>
            </a:r>
          </a:p>
          <a:p>
            <a:pPr lvl="1"/>
            <a:r>
              <a:rPr lang="en-US" dirty="0"/>
              <a:t> Text commands, like adventure games</a:t>
            </a:r>
          </a:p>
          <a:p>
            <a:pPr lvl="1"/>
            <a:r>
              <a:rPr lang="en-US" dirty="0"/>
              <a:t> Rich animations and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b="1" dirty="0">
                <a:solidFill>
                  <a:srgbClr val="FFFF00"/>
                </a:solidFill>
              </a:rPr>
              <a:t>L</a:t>
            </a:r>
            <a:r>
              <a:rPr lang="en-US" b="1" dirty="0">
                <a:solidFill>
                  <a:srgbClr val="00B050"/>
                </a:solidFill>
              </a:rPr>
              <a:t>O</a:t>
            </a: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b="1" dirty="0">
                <a:solidFill>
                  <a:srgbClr val="00B0F0"/>
                </a:solidFill>
              </a:rPr>
              <a:t>!</a:t>
            </a:r>
            <a:r>
              <a:rPr lang="en-US" b="1" dirty="0">
                <a:solidFill>
                  <a:srgbClr val="00FF00"/>
                </a:solidFill>
              </a:rPr>
              <a:t>!</a:t>
            </a:r>
            <a:r>
              <a:rPr lang="en-US" b="1" dirty="0">
                <a:solidFill>
                  <a:schemeClr val="bg2">
                    <a:lumMod val="65000"/>
                  </a:schemeClr>
                </a:solidFill>
              </a:rPr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CF8F0-29EE-42C8-9090-D845C81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Adventure Games</a:t>
            </a:r>
          </a:p>
        </p:txBody>
      </p:sp>
    </p:spTree>
    <p:extLst>
      <p:ext uri="{BB962C8B-B14F-4D97-AF65-F5344CB8AC3E}">
        <p14:creationId xmlns:p14="http://schemas.microsoft.com/office/powerpoint/2010/main" val="367613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96DA35-302A-4028-8A69-A6AC36B4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53" y="950630"/>
            <a:ext cx="10904479" cy="22109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u="sng" dirty="0"/>
              <a:t>Hardware advances </a:t>
            </a:r>
            <a:r>
              <a:rPr lang="en-US" sz="2800" u="sng" dirty="0" err="1"/>
              <a:t>facilitatied</a:t>
            </a:r>
            <a:r>
              <a:rPr lang="en-US" sz="2800" u="sng" dirty="0"/>
              <a:t> more complex composite (mixed genre) games.</a:t>
            </a:r>
          </a:p>
          <a:p>
            <a:pPr lvl="1"/>
            <a:r>
              <a:rPr lang="en-US" sz="2800" dirty="0"/>
              <a:t> Combined multiple types of play</a:t>
            </a:r>
          </a:p>
          <a:p>
            <a:pPr lvl="1"/>
            <a:r>
              <a:rPr lang="en-US" sz="2800" dirty="0"/>
              <a:t> Often facilitated by power-ups that introduce “abilities”</a:t>
            </a:r>
          </a:p>
          <a:p>
            <a:pPr lvl="1"/>
            <a:r>
              <a:rPr lang="en-US" sz="2800" dirty="0"/>
              <a:t> </a:t>
            </a:r>
            <a:r>
              <a:rPr lang="en-US" sz="2800" b="1" i="1" dirty="0">
                <a:solidFill>
                  <a:srgbClr val="00B050"/>
                </a:solidFill>
              </a:rPr>
              <a:t>More fun </a:t>
            </a:r>
            <a:r>
              <a:rPr lang="en-US" sz="2800" dirty="0"/>
              <a:t>rather than merely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more difficult</a:t>
            </a:r>
          </a:p>
          <a:p>
            <a:pPr lvl="1"/>
            <a:r>
              <a:rPr lang="en-US" sz="2800" dirty="0"/>
              <a:t>Allows richer variation &amp; styles of play as needed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7AE30-0489-485D-AF0B-4471C615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3" y="244543"/>
            <a:ext cx="11254683" cy="691606"/>
          </a:xfrm>
        </p:spPr>
        <p:txBody>
          <a:bodyPr/>
          <a:lstStyle/>
          <a:p>
            <a:r>
              <a:rPr lang="en-US" dirty="0"/>
              <a:t>Composite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951DC-1832-4378-8FBD-5FB1E46989F3}"/>
              </a:ext>
            </a:extLst>
          </p:cNvPr>
          <p:cNvSpPr/>
          <p:nvPr/>
        </p:nvSpPr>
        <p:spPr>
          <a:xfrm>
            <a:off x="1271795" y="5659350"/>
            <a:ext cx="96483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These games – made famous by Super Mario Bros. – are widely credited with the game revival of the 1980s.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C667EE-9B67-4E82-93BB-49104DF13BC7}"/>
              </a:ext>
            </a:extLst>
          </p:cNvPr>
          <p:cNvSpPr/>
          <p:nvPr/>
        </p:nvSpPr>
        <p:spPr>
          <a:xfrm>
            <a:off x="1181525" y="5134056"/>
            <a:ext cx="2420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Donkey Kong (1981)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810DC-89BF-43FA-8990-FFA4E3E0948F}"/>
              </a:ext>
            </a:extLst>
          </p:cNvPr>
          <p:cNvSpPr/>
          <p:nvPr/>
        </p:nvSpPr>
        <p:spPr>
          <a:xfrm>
            <a:off x="4683379" y="5134056"/>
            <a:ext cx="2825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Super Mario Bros. (1985)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E7159-9253-4B38-B68A-92BFC7B79C71}"/>
              </a:ext>
            </a:extLst>
          </p:cNvPr>
          <p:cNvSpPr/>
          <p:nvPr/>
        </p:nvSpPr>
        <p:spPr>
          <a:xfrm>
            <a:off x="8387605" y="5134056"/>
            <a:ext cx="2825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Legend of Zelda (1986)</a:t>
            </a:r>
          </a:p>
        </p:txBody>
      </p:sp>
      <p:pic>
        <p:nvPicPr>
          <p:cNvPr id="5" name="donkeykong">
            <a:hlinkClick r:id="" action="ppaction://media"/>
            <a:extLst>
              <a:ext uri="{FF2B5EF4-FFF2-40B4-BE49-F238E27FC236}">
                <a16:creationId xmlns:a16="http://schemas.microsoft.com/office/drawing/2014/main" id="{EE0FD776-0F0D-42B0-A297-7A1CB9A6E8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4512" y="3177761"/>
            <a:ext cx="2574513" cy="20126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smb">
            <a:hlinkClick r:id="" action="ppaction://media"/>
            <a:extLst>
              <a:ext uri="{FF2B5EF4-FFF2-40B4-BE49-F238E27FC236}">
                <a16:creationId xmlns:a16="http://schemas.microsoft.com/office/drawing/2014/main" id="{4B4D7DA0-3E9B-426C-BF3A-E038579622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82466" y="3179473"/>
            <a:ext cx="2627054" cy="20109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zelda">
            <a:hlinkClick r:id="" action="ppaction://media"/>
            <a:extLst>
              <a:ext uri="{FF2B5EF4-FFF2-40B4-BE49-F238E27FC236}">
                <a16:creationId xmlns:a16="http://schemas.microsoft.com/office/drawing/2014/main" id="{5AAD6ACC-D465-4405-BE50-2AAD7FAAA2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86694" y="3179473"/>
            <a:ext cx="2627054" cy="20109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0320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9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1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79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 uiExpand="1" build="p"/>
      <p:bldP spid="4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324F0A9-6A4C-4465-9338-8A05634C905C}" vid="{5D5798F0-9265-4516-B751-2B379B150E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cap4053_ppt_template_rev4</Template>
  <TotalTime>5</TotalTime>
  <Words>739</Words>
  <Application>Microsoft Office PowerPoint</Application>
  <PresentationFormat>Widescreen</PresentationFormat>
  <Paragraphs>119</Paragraphs>
  <Slides>11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Regular</vt:lpstr>
      <vt:lpstr>Arial</vt:lpstr>
      <vt:lpstr>Calibri</vt:lpstr>
      <vt:lpstr>Consolas</vt:lpstr>
      <vt:lpstr>Garamond</vt:lpstr>
      <vt:lpstr>Open Sans</vt:lpstr>
      <vt:lpstr>Tw Cen MT</vt:lpstr>
      <vt:lpstr>Wingdings</vt:lpstr>
      <vt:lpstr>Wingdings 3</vt:lpstr>
      <vt:lpstr>Integral</vt:lpstr>
      <vt:lpstr>History of Computer Games</vt:lpstr>
      <vt:lpstr>Computer and Games Like Peas and Carrots</vt:lpstr>
      <vt:lpstr>Evolution of Games</vt:lpstr>
      <vt:lpstr>The Early Arcade Era</vt:lpstr>
      <vt:lpstr>Nishikado’s Lucky Mistake</vt:lpstr>
      <vt:lpstr>Adventure in Text</vt:lpstr>
      <vt:lpstr>Paku-Paku, Dude!</vt:lpstr>
      <vt:lpstr>Graphical Adventure Games</vt:lpstr>
      <vt:lpstr>Composite Games</vt:lpstr>
      <vt:lpstr>Lights, Camera, Action!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Computer Games</dc:title>
  <dc:creator>Jeremiah Blanchard</dc:creator>
  <cp:lastModifiedBy>Jeremiah Blanchard</cp:lastModifiedBy>
  <cp:revision>2</cp:revision>
  <dcterms:created xsi:type="dcterms:W3CDTF">2018-12-03T18:33:34Z</dcterms:created>
  <dcterms:modified xsi:type="dcterms:W3CDTF">2019-01-03T19:43:07Z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